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548" r:id="rId2"/>
    <p:sldId id="1601" r:id="rId3"/>
    <p:sldId id="1603" r:id="rId4"/>
    <p:sldId id="1600" r:id="rId5"/>
    <p:sldId id="1461" r:id="rId6"/>
    <p:sldId id="1562" r:id="rId7"/>
    <p:sldId id="1592" r:id="rId8"/>
    <p:sldId id="1593" r:id="rId9"/>
    <p:sldId id="1594" r:id="rId10"/>
    <p:sldId id="1595" r:id="rId11"/>
    <p:sldId id="1596" r:id="rId12"/>
    <p:sldId id="1597" r:id="rId13"/>
    <p:sldId id="1598" r:id="rId14"/>
    <p:sldId id="1599" r:id="rId15"/>
    <p:sldId id="1564" r:id="rId16"/>
    <p:sldId id="1565" r:id="rId17"/>
    <p:sldId id="1566" r:id="rId18"/>
    <p:sldId id="1604" r:id="rId19"/>
    <p:sldId id="1568" r:id="rId20"/>
    <p:sldId id="1609" r:id="rId21"/>
    <p:sldId id="1602" r:id="rId22"/>
    <p:sldId id="1570" r:id="rId23"/>
    <p:sldId id="1571" r:id="rId24"/>
    <p:sldId id="1572" r:id="rId25"/>
    <p:sldId id="1573" r:id="rId26"/>
    <p:sldId id="1574" r:id="rId27"/>
    <p:sldId id="1575" r:id="rId28"/>
    <p:sldId id="1576" r:id="rId29"/>
    <p:sldId id="1577" r:id="rId30"/>
    <p:sldId id="1606" r:id="rId31"/>
    <p:sldId id="1580" r:id="rId32"/>
    <p:sldId id="1581" r:id="rId33"/>
    <p:sldId id="1582" r:id="rId34"/>
    <p:sldId id="1583" r:id="rId35"/>
    <p:sldId id="1584" r:id="rId36"/>
    <p:sldId id="1585" r:id="rId37"/>
    <p:sldId id="1586" r:id="rId38"/>
    <p:sldId id="1587" r:id="rId39"/>
    <p:sldId id="1588" r:id="rId40"/>
    <p:sldId id="1589" r:id="rId41"/>
    <p:sldId id="1611" r:id="rId42"/>
    <p:sldId id="1610" r:id="rId43"/>
    <p:sldId id="1612" r:id="rId44"/>
    <p:sldId id="1613" r:id="rId45"/>
    <p:sldId id="1614" r:id="rId46"/>
    <p:sldId id="1615" r:id="rId47"/>
    <p:sldId id="1617" r:id="rId48"/>
    <p:sldId id="1608" r:id="rId49"/>
    <p:sldId id="1591" r:id="rId5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4" d="100"/>
          <a:sy n="84" d="100"/>
        </p:scale>
        <p:origin x="-93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Mutable State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17,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0509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4079091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10117312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40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10668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2774" y="5867400"/>
            <a:ext cx="39451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Motivating application?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1296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RDBMSes</a:t>
            </a:r>
            <a:r>
              <a:rPr lang="en-US" dirty="0" smtClean="0"/>
              <a:t>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on a single machine: (relatively) easy!</a:t>
            </a:r>
          </a:p>
          <a:p>
            <a:r>
              <a:rPr lang="en-US" dirty="0" smtClean="0"/>
              <a:t>Partition tables to keep transactions on a single machine</a:t>
            </a:r>
          </a:p>
          <a:p>
            <a:pPr lvl="1"/>
            <a:r>
              <a:rPr lang="en-US" dirty="0" smtClean="0"/>
              <a:t>Example: partition by user</a:t>
            </a:r>
          </a:p>
          <a:p>
            <a:r>
              <a:rPr lang="en-US" dirty="0" smtClean="0"/>
              <a:t>What about transactions that require multiple machine?</a:t>
            </a:r>
          </a:p>
          <a:p>
            <a:pPr lvl="1"/>
            <a:r>
              <a:rPr lang="en-US" dirty="0" smtClean="0"/>
              <a:t>Example: transactions involving multiple users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5843" y="6096000"/>
            <a:ext cx="4930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5714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5911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52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3608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</p:spTree>
    <p:extLst>
      <p:ext uri="{BB962C8B-B14F-4D97-AF65-F5344CB8AC3E}">
        <p14:creationId xmlns:p14="http://schemas.microsoft.com/office/powerpoint/2010/main" val="4001404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Assumptions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Persistent storage and write-ahead log at every node</a:t>
            </a:r>
          </a:p>
          <a:p>
            <a:pPr lvl="1"/>
            <a:r>
              <a:rPr lang="en-US" dirty="0" smtClean="0"/>
              <a:t>WAL is never permanently lost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It’s blocking and slow</a:t>
            </a:r>
          </a:p>
          <a:p>
            <a:pPr lvl="1"/>
            <a:r>
              <a:rPr lang="en-US" dirty="0" smtClean="0"/>
              <a:t>What if the coordinator dies?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5600" y="5816024"/>
            <a:ext cx="34852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Beyond 2PC: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6229290"/>
            <a:ext cx="400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9295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Pages from week1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76019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“Unit of Consistency”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record:</a:t>
            </a:r>
          </a:p>
          <a:p>
            <a:pPr lvl="1"/>
            <a:r>
              <a:rPr lang="en-US" dirty="0" smtClean="0"/>
              <a:t>Relatively straightforward</a:t>
            </a:r>
          </a:p>
          <a:p>
            <a:pPr lvl="1"/>
            <a:r>
              <a:rPr lang="en-US" dirty="0" smtClean="0"/>
              <a:t>Complex application logic to handle multi-record transactions</a:t>
            </a:r>
          </a:p>
          <a:p>
            <a:r>
              <a:rPr lang="en-US" dirty="0" smtClean="0"/>
              <a:t>Arbitrary transactions:</a:t>
            </a:r>
          </a:p>
          <a:p>
            <a:pPr lvl="1"/>
            <a:r>
              <a:rPr lang="en-US" dirty="0" smtClean="0"/>
              <a:t>Requires 2PC</a:t>
            </a:r>
          </a:p>
          <a:p>
            <a:r>
              <a:rPr lang="en-US" dirty="0" smtClean="0"/>
              <a:t>Middle ground: entity groups</a:t>
            </a:r>
          </a:p>
          <a:p>
            <a:pPr lvl="1"/>
            <a:r>
              <a:rPr lang="en-US" dirty="0" smtClean="0"/>
              <a:t>Groups of entities that share affinity</a:t>
            </a:r>
          </a:p>
          <a:p>
            <a:pPr lvl="1"/>
            <a:r>
              <a:rPr lang="en-US" dirty="0" smtClean="0"/>
              <a:t>Co-locate entity groups</a:t>
            </a:r>
          </a:p>
          <a:p>
            <a:pPr lvl="1"/>
            <a:r>
              <a:rPr lang="en-US" dirty="0" smtClean="0"/>
              <a:t>Provide transaction support within entity groups</a:t>
            </a:r>
          </a:p>
          <a:p>
            <a:pPr lvl="1"/>
            <a:r>
              <a:rPr lang="en-US" dirty="0" smtClean="0"/>
              <a:t>Example: user + user’s photos + user’s posts 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246455">
            <a:off x="2770969" y="5270389"/>
            <a:ext cx="621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learned this trick before?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1983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8382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233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387024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“Theorem”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9263" y="2996624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457200"/>
            <a:ext cx="1703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06224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368224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Tradeoffs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 = consistency + availability</a:t>
            </a:r>
          </a:p>
          <a:p>
            <a:pPr lvl="1"/>
            <a:r>
              <a:rPr lang="en-US" dirty="0" smtClean="0"/>
              <a:t>E.g., parallel databases that use 2PC</a:t>
            </a:r>
          </a:p>
          <a:p>
            <a:r>
              <a:rPr lang="en-US" dirty="0" smtClean="0"/>
              <a:t>AP = availability + tolerance to partitions</a:t>
            </a:r>
          </a:p>
          <a:p>
            <a:pPr lvl="1"/>
            <a:r>
              <a:rPr lang="en-US" dirty="0" smtClean="0"/>
              <a:t>E.g., DNS, web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helpful?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 not really even a “theorem” because vague definitions</a:t>
            </a:r>
          </a:p>
          <a:p>
            <a:pPr lvl="1"/>
            <a:r>
              <a:rPr lang="en-US" dirty="0" smtClean="0"/>
              <a:t>More precise formulation came a few years later</a:t>
            </a:r>
            <a:endParaRPr lang="en-US" dirty="0"/>
          </a:p>
        </p:txBody>
      </p:sp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Abadi</a:t>
            </a:r>
            <a:r>
              <a:rPr lang="en-US" dirty="0" smtClean="0"/>
              <a:t> Says…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 makes no sense!</a:t>
            </a:r>
          </a:p>
          <a:p>
            <a:r>
              <a:rPr lang="en-US" dirty="0" smtClean="0"/>
              <a:t>CAP says, in the presence of P, choose A or C</a:t>
            </a:r>
          </a:p>
          <a:p>
            <a:pPr lvl="1"/>
            <a:r>
              <a:rPr lang="en-US" dirty="0" smtClean="0"/>
              <a:t>But you’d want to make this tradeoff even when there is no P</a:t>
            </a:r>
          </a:p>
          <a:p>
            <a:r>
              <a:rPr lang="en-US" dirty="0" smtClean="0"/>
              <a:t>Fundamental tradeoff is between consistency and latency</a:t>
            </a:r>
          </a:p>
          <a:p>
            <a:pPr lvl="1"/>
            <a:r>
              <a:rPr lang="en-US" dirty="0" smtClean="0"/>
              <a:t>Not available = (very) long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02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sent to all replicas at the same time</a:t>
            </a:r>
          </a:p>
          <a:p>
            <a:pPr lvl="1"/>
            <a:r>
              <a:rPr lang="en-US" dirty="0" smtClean="0"/>
              <a:t>To guarantee consistency you need something like </a:t>
            </a:r>
            <a:r>
              <a:rPr lang="en-US" dirty="0" err="1" smtClean="0"/>
              <a:t>Paxos</a:t>
            </a:r>
            <a:endParaRPr lang="en-US" dirty="0"/>
          </a:p>
          <a:p>
            <a:r>
              <a:rPr lang="en-US" dirty="0" smtClean="0"/>
              <a:t>Update sent to a master</a:t>
            </a:r>
          </a:p>
          <a:p>
            <a:pPr lvl="1"/>
            <a:r>
              <a:rPr lang="en-US" dirty="0" smtClean="0"/>
              <a:t>Replication is synchronous</a:t>
            </a:r>
          </a:p>
          <a:p>
            <a:pPr lvl="1"/>
            <a:r>
              <a:rPr lang="en-US" dirty="0" smtClean="0"/>
              <a:t>Replication is asynchronous</a:t>
            </a:r>
          </a:p>
          <a:p>
            <a:pPr lvl="1"/>
            <a:r>
              <a:rPr lang="en-US" dirty="0" smtClean="0"/>
              <a:t>Combination of both</a:t>
            </a:r>
          </a:p>
          <a:p>
            <a:r>
              <a:rPr lang="en-US" dirty="0" smtClean="0"/>
              <a:t>Update sent to an arbitrary replica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5562600"/>
            <a:ext cx="6606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possibilities involve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6331" y="6044624"/>
            <a:ext cx="39046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8088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over, 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PACELC (“pass-elk”)</a:t>
            </a:r>
          </a:p>
          <a:p>
            <a:r>
              <a:rPr lang="en-US" dirty="0" smtClean="0"/>
              <a:t>PAC</a:t>
            </a:r>
          </a:p>
          <a:p>
            <a:pPr lvl="1"/>
            <a:r>
              <a:rPr lang="en-US" dirty="0" smtClean="0"/>
              <a:t>If there’s a partition, do we choose A or C?</a:t>
            </a:r>
          </a:p>
          <a:p>
            <a:r>
              <a:rPr lang="en-US" dirty="0" smtClean="0"/>
              <a:t>ELC</a:t>
            </a:r>
          </a:p>
          <a:p>
            <a:pPr lvl="1"/>
            <a:r>
              <a:rPr lang="en-US" dirty="0" smtClean="0"/>
              <a:t>Otherwise, do we choose latency or consistency?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</p:spTree>
    <p:extLst>
      <p:ext uri="{BB962C8B-B14F-4D97-AF65-F5344CB8AC3E}">
        <p14:creationId xmlns:p14="http://schemas.microsoft.com/office/powerpoint/2010/main" val="2389104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Money shouldn’t be created or destroyed:</a:t>
            </a:r>
          </a:p>
          <a:p>
            <a:pPr lvl="1"/>
            <a:r>
              <a:rPr lang="en-US" dirty="0" smtClean="0"/>
              <a:t>Alice transfers $100 to Bob and $50 to Carol</a:t>
            </a:r>
          </a:p>
          <a:p>
            <a:pPr lvl="1"/>
            <a:r>
              <a:rPr lang="en-US" dirty="0" smtClean="0"/>
              <a:t>The total amount of money after the transfer should be the same</a:t>
            </a:r>
          </a:p>
          <a:p>
            <a:r>
              <a:rPr lang="en-US" dirty="0" smtClean="0"/>
              <a:t>Phantom shopping cart:</a:t>
            </a:r>
          </a:p>
          <a:p>
            <a:pPr lvl="1"/>
            <a:r>
              <a:rPr lang="en-US" dirty="0" smtClean="0"/>
              <a:t>Bob removes an item from his shopping cart…</a:t>
            </a:r>
          </a:p>
          <a:p>
            <a:pPr lvl="1"/>
            <a:r>
              <a:rPr lang="en-US" dirty="0" smtClean="0"/>
              <a:t>Item still remains in the shopping cart</a:t>
            </a:r>
          </a:p>
          <a:p>
            <a:pPr lvl="1"/>
            <a:r>
              <a:rPr lang="en-US" dirty="0" smtClean="0"/>
              <a:t>Bob refreshes the page a couple of times… item finally gone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2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5867400"/>
            <a:ext cx="3214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This is really hard!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3605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38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7543800" cy="914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078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56020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Architecture: Multi-DC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4114800"/>
            <a:ext cx="8686800" cy="22860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slave 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8194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1812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9" name="Can 18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Can 2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28194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62200"/>
            <a:ext cx="8382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68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Yahoo’s PNUTS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Yahoo’s globally distributed/replicated key-value store</a:t>
            </a:r>
          </a:p>
          <a:p>
            <a:r>
              <a:rPr lang="en-US" dirty="0" smtClean="0"/>
              <a:t>Provides </a:t>
            </a:r>
            <a:r>
              <a:rPr lang="en-US" i="1" dirty="0" smtClean="0"/>
              <a:t>per-record</a:t>
            </a:r>
            <a:r>
              <a:rPr lang="en-US" dirty="0" smtClean="0"/>
              <a:t> timeline consistency</a:t>
            </a:r>
          </a:p>
          <a:p>
            <a:pPr lvl="1"/>
            <a:r>
              <a:rPr lang="en-US" dirty="0" smtClean="0"/>
              <a:t>Guarantees that all replicas provide all updates in same order</a:t>
            </a:r>
          </a:p>
          <a:p>
            <a:r>
              <a:rPr lang="en-US" dirty="0" smtClean="0"/>
              <a:t>Different classes of reads:</a:t>
            </a:r>
          </a:p>
          <a:p>
            <a:pPr lvl="1"/>
            <a:r>
              <a:rPr lang="en-US" dirty="0" smtClean="0"/>
              <a:t>Read-any: may time travel!</a:t>
            </a:r>
          </a:p>
          <a:p>
            <a:pPr lvl="1"/>
            <a:r>
              <a:rPr lang="en-US" dirty="0" smtClean="0"/>
              <a:t>Read-critical(required version): monotonic reads</a:t>
            </a:r>
          </a:p>
          <a:p>
            <a:pPr lvl="1"/>
            <a:r>
              <a:rPr lang="en-US" dirty="0" smtClean="0"/>
              <a:t>Read-latest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530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PNUTS: Implementation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record has a single master</a:t>
            </a:r>
          </a:p>
          <a:p>
            <a:pPr lvl="1"/>
            <a:r>
              <a:rPr lang="en-US" dirty="0" smtClean="0"/>
              <a:t>Asynchronous replication across datacenters</a:t>
            </a:r>
          </a:p>
          <a:p>
            <a:pPr lvl="1"/>
            <a:r>
              <a:rPr lang="en-US" dirty="0" smtClean="0"/>
              <a:t>Allow for synchronous replicate within datacenters</a:t>
            </a:r>
          </a:p>
          <a:p>
            <a:pPr lvl="1"/>
            <a:r>
              <a:rPr lang="en-US" dirty="0" smtClean="0"/>
              <a:t>All updates routed to master first, updates applied, then propagated</a:t>
            </a:r>
          </a:p>
          <a:p>
            <a:pPr lvl="1"/>
            <a:r>
              <a:rPr lang="en-US" dirty="0" smtClean="0"/>
              <a:t>Protocols for recognizing master failure and load balancing</a:t>
            </a:r>
          </a:p>
          <a:p>
            <a:r>
              <a:rPr lang="en-US" dirty="0" smtClean="0"/>
              <a:t>Tradeoffs:</a:t>
            </a:r>
          </a:p>
          <a:p>
            <a:pPr lvl="1"/>
            <a:r>
              <a:rPr lang="en-US" dirty="0" smtClean="0"/>
              <a:t>Different types of reads have different latencies</a:t>
            </a:r>
          </a:p>
          <a:p>
            <a:pPr lvl="1"/>
            <a:r>
              <a:rPr lang="en-US" dirty="0" smtClean="0"/>
              <a:t>Availability compromised when master fails and partition failure in protocol for transferring of mastership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1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you don’t want seeing your pictures:</a:t>
            </a:r>
          </a:p>
          <a:p>
            <a:pPr lvl="1"/>
            <a:r>
              <a:rPr lang="en-US" dirty="0" smtClean="0"/>
              <a:t>Alice removes mom from list of people who can view photos</a:t>
            </a:r>
          </a:p>
          <a:p>
            <a:pPr lvl="1"/>
            <a:r>
              <a:rPr lang="en-US" dirty="0" smtClean="0"/>
              <a:t>Alice posts embarrassing pictures from Spring Break</a:t>
            </a:r>
          </a:p>
          <a:p>
            <a:pPr lvl="1"/>
            <a:r>
              <a:rPr lang="en-US" dirty="0" smtClean="0"/>
              <a:t>Can mom see Alice’s photo?</a:t>
            </a:r>
          </a:p>
          <a:p>
            <a:r>
              <a:rPr lang="en-US" dirty="0" smtClean="0"/>
              <a:t>Why am I still getting messages?</a:t>
            </a:r>
          </a:p>
          <a:p>
            <a:pPr lvl="1"/>
            <a:r>
              <a:rPr lang="en-US" dirty="0" smtClean="0"/>
              <a:t>Bob unsubscribes from mailing list</a:t>
            </a:r>
          </a:p>
          <a:p>
            <a:pPr lvl="1"/>
            <a:r>
              <a:rPr lang="en-US" dirty="0" smtClean="0"/>
              <a:t>Message sent to mailing list right after</a:t>
            </a:r>
          </a:p>
          <a:p>
            <a:pPr lvl="1"/>
            <a:r>
              <a:rPr lang="en-US" dirty="0" smtClean="0"/>
              <a:t>Does Bob receive the message?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8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2440" y="2133600"/>
            <a:ext cx="38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Have our cake and eat it too?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1066800"/>
            <a:ext cx="8382000" cy="2590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39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7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Megastore</a:t>
            </a:r>
            <a:endParaRPr lang="en-US" dirty="0"/>
          </a:p>
        </p:txBody>
      </p:sp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Baker et al., CIDR 2011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Spanner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Full ACID translations across multiple datacenters, across continents!</a:t>
            </a:r>
          </a:p>
          <a:p>
            <a:pPr lvl="1"/>
            <a:r>
              <a:rPr lang="en-US" dirty="0" smtClean="0"/>
              <a:t>External consistency (</a:t>
            </a:r>
            <a:r>
              <a:rPr lang="en-US" dirty="0"/>
              <a:t>= </a:t>
            </a:r>
            <a:r>
              <a:rPr lang="en-US" dirty="0" err="1" smtClean="0"/>
              <a:t>linearizability</a:t>
            </a:r>
            <a:r>
              <a:rPr lang="en-US" dirty="0"/>
              <a:t>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system preserves </a:t>
            </a:r>
            <a:r>
              <a:rPr lang="en-US" i="1" dirty="0" smtClean="0"/>
              <a:t>happens-before</a:t>
            </a:r>
            <a:r>
              <a:rPr lang="en-US" dirty="0" smtClean="0"/>
              <a:t> relationship among transactions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/>
              <a:t>Given write transactions A and B, if A </a:t>
            </a:r>
            <a:r>
              <a:rPr lang="en-US" i="1" dirty="0"/>
              <a:t>happens-before </a:t>
            </a:r>
            <a:r>
              <a:rPr lang="en-US" dirty="0"/>
              <a:t>B, then</a:t>
            </a:r>
            <a:br>
              <a:rPr lang="en-US" dirty="0"/>
            </a:br>
            <a:r>
              <a:rPr lang="en-US" dirty="0"/>
              <a:t>timestamp(A) &lt; timestamp(B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The Matrix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</p:spTree>
    <p:extLst>
      <p:ext uri="{BB962C8B-B14F-4D97-AF65-F5344CB8AC3E}">
        <p14:creationId xmlns:p14="http://schemas.microsoft.com/office/powerpoint/2010/main" val="689015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9288" y="5791200"/>
            <a:ext cx="29853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How to address?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72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2424504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75635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56651</TotalTime>
  <Words>1622</Words>
  <Application>Microsoft Macintosh PowerPoint</Application>
  <PresentationFormat>On-screen Show (4:3)</PresentationFormat>
  <Paragraphs>328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Default Design</vt:lpstr>
      <vt:lpstr>PowerPoint Presentation</vt:lpstr>
      <vt:lpstr>The Fundamental Problem</vt:lpstr>
      <vt:lpstr>Motivating Scenarios</vt:lpstr>
      <vt:lpstr>Motivating Scenarios</vt:lpstr>
      <vt:lpstr>Three Core Ideas</vt:lpstr>
      <vt:lpstr>PowerPoint Presentation</vt:lpstr>
      <vt:lpstr>What do RDBMSes provide?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Three Core Ideas</vt:lpstr>
      <vt:lpstr>How do RDBMSes do it?</vt:lpstr>
      <vt:lpstr>2PC: Sketch</vt:lpstr>
      <vt:lpstr>2PC: Sketch</vt:lpstr>
      <vt:lpstr>2PC: Sketch</vt:lpstr>
      <vt:lpstr>2PC: Assumptions and Limitations</vt:lpstr>
      <vt:lpstr>PowerPoint Presentation</vt:lpstr>
      <vt:lpstr>“Unit of Consistency”</vt:lpstr>
      <vt:lpstr>Three Core Ideas</vt:lpstr>
      <vt:lpstr>CAP “Theorem”</vt:lpstr>
      <vt:lpstr>CAP Tradeoffs</vt:lpstr>
      <vt:lpstr>Is this helpful?</vt:lpstr>
      <vt:lpstr>Abadi Says…</vt:lpstr>
      <vt:lpstr>Replication possibilities</vt:lpstr>
      <vt:lpstr>Move over, CAP</vt:lpstr>
      <vt:lpstr>PowerPoint Presentation</vt:lpstr>
      <vt:lpstr>HBase</vt:lpstr>
      <vt:lpstr>Three Core Ideas</vt:lpstr>
      <vt:lpstr>PowerPoint Presentation</vt:lpstr>
      <vt:lpstr>Three Core Ideas</vt:lpstr>
      <vt:lpstr>Facebook Architecture</vt:lpstr>
      <vt:lpstr>Facebook Architecture: Multi-DC</vt:lpstr>
      <vt:lpstr>Facebook Architecture</vt:lpstr>
      <vt:lpstr>Three Core Ideas</vt:lpstr>
      <vt:lpstr>Yahoo’s PNUTS</vt:lpstr>
      <vt:lpstr>PNUTS: Implementation Principles</vt:lpstr>
      <vt:lpstr>Three Core Ideas</vt:lpstr>
      <vt:lpstr>PowerPoint Presentation</vt:lpstr>
      <vt:lpstr>Google’s Megastore</vt:lpstr>
      <vt:lpstr>Google’s Spanner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11937</cp:revision>
  <dcterms:created xsi:type="dcterms:W3CDTF">2012-08-31T06:36:49Z</dcterms:created>
  <dcterms:modified xsi:type="dcterms:W3CDTF">2016-03-17T03:15:49Z</dcterms:modified>
  <cp:category/>
</cp:coreProperties>
</file>